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7" r:id="rId6"/>
    <p:sldId id="265" r:id="rId7"/>
    <p:sldId id="268" r:id="rId8"/>
    <p:sldId id="266" r:id="rId9"/>
    <p:sldId id="263" r:id="rId10"/>
    <p:sldId id="269" r:id="rId11"/>
    <p:sldId id="264" r:id="rId12"/>
    <p:sldId id="271" r:id="rId13"/>
    <p:sldId id="272" r:id="rId14"/>
    <p:sldId id="273" r:id="rId15"/>
    <p:sldId id="274" r:id="rId16"/>
    <p:sldId id="283" r:id="rId17"/>
    <p:sldId id="276" r:id="rId18"/>
    <p:sldId id="277" r:id="rId19"/>
    <p:sldId id="278" r:id="rId20"/>
    <p:sldId id="282" r:id="rId21"/>
    <p:sldId id="279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05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48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47094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511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764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6656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288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526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943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726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257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50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81B0E-0560-406C-A32B-0F1BFD86FC06}" type="datetimeFigureOut">
              <a:rPr lang="zh-CN" altLang="en-US" smtClean="0"/>
              <a:t>2016-02-13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5EC4E-A7DB-4A5E-A319-1B924A1A74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797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3.jpe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2.jpe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15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8.gif"/><Relationship Id="rId3" Type="http://schemas.openxmlformats.org/officeDocument/2006/relationships/image" Target="../media/image13.jpe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7.png"/><Relationship Id="rId2" Type="http://schemas.openxmlformats.org/officeDocument/2006/relationships/image" Target="../media/image2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15.png"/><Relationship Id="rId15" Type="http://schemas.openxmlformats.org/officeDocument/2006/relationships/image" Target="../media/image35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1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1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g"/><Relationship Id="rId4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jpg"/><Relationship Id="rId4" Type="http://schemas.openxmlformats.org/officeDocument/2006/relationships/image" Target="../media/image1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jp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54808" y="1620808"/>
            <a:ext cx="6547565" cy="1483677"/>
          </a:xfrm>
        </p:spPr>
        <p:txBody>
          <a:bodyPr>
            <a:noAutofit/>
          </a:bodyPr>
          <a:lstStyle/>
          <a:p>
            <a:pPr algn="dist"/>
            <a:r>
              <a:rPr lang="en-US" altLang="zh-CN" sz="50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Deep Neural Network</a:t>
            </a:r>
            <a:endParaRPr lang="zh-CN" altLang="en-US" sz="5000" b="1" dirty="0"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154808" y="3942685"/>
            <a:ext cx="7037192" cy="1655762"/>
          </a:xfrm>
        </p:spPr>
        <p:txBody>
          <a:bodyPr/>
          <a:lstStyle/>
          <a:p>
            <a:r>
              <a:rPr lang="en-US" altLang="zh-CN" b="1" dirty="0" smtClean="0"/>
              <a:t>An artificial System based on Neural Network to create artistic images </a:t>
            </a:r>
            <a:endParaRPr lang="zh-CN" altLang="en-US" b="1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154809" y="2459008"/>
            <a:ext cx="6547564" cy="14836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en-US" altLang="zh-CN" sz="5200" b="1" dirty="0" smtClean="0"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Learns </a:t>
            </a:r>
            <a:r>
              <a:rPr lang="en-US" altLang="zh-CN" sz="5200" b="1" dirty="0" smtClean="0">
                <a:solidFill>
                  <a:schemeClr val="accent2">
                    <a:lumMod val="75000"/>
                  </a:schemeClr>
                </a:solidFill>
                <a:latin typeface="Kozuka Gothic Pro B" panose="020B0800000000000000" pitchFamily="34" charset="-128"/>
                <a:ea typeface="Kozuka Gothic Pro B" panose="020B0800000000000000" pitchFamily="34" charset="-128"/>
              </a:rPr>
              <a:t>Artistic Style</a:t>
            </a:r>
            <a:endParaRPr lang="zh-CN" altLang="en-US" sz="5200" b="1" dirty="0">
              <a:solidFill>
                <a:schemeClr val="accent2">
                  <a:lumMod val="75000"/>
                </a:schemeClr>
              </a:solidFill>
              <a:latin typeface="Kozuka Gothic Pro B" panose="020B0800000000000000" pitchFamily="34" charset="-128"/>
              <a:ea typeface="Kozuka Gothic Pro B" panose="020B0800000000000000" pitchFamily="34" charset="-128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7" t="10018" r="18706" b="10515"/>
          <a:stretch/>
        </p:blipFill>
        <p:spPr>
          <a:xfrm>
            <a:off x="291830" y="1173336"/>
            <a:ext cx="4521937" cy="45138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0" y="5923915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710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1321443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88580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21442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188579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33014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25" name="矩形 24"/>
          <p:cNvSpPr/>
          <p:nvPr/>
        </p:nvSpPr>
        <p:spPr>
          <a:xfrm>
            <a:off x="1309870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177007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21442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2165435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309870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165434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089984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>
            <a:off x="9957121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089983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9957120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101555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36" name="矩形 35"/>
          <p:cNvSpPr/>
          <p:nvPr/>
        </p:nvSpPr>
        <p:spPr>
          <a:xfrm>
            <a:off x="9078411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9945548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089983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9933976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078411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9933975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5" y="1297342"/>
            <a:ext cx="1783222" cy="87735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2596" y="2954664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128 feature maps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92596" y="459865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2596" y="540509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2596" y="3753748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256 feature maps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2596" y="2126003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64 feature maps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449258" y="5747230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58" y="5747230"/>
                <a:ext cx="1886673" cy="465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>
            <a:off x="3159175" y="5994166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159175" y="6213063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074" r="19409" b="10180"/>
          <a:stretch/>
        </p:blipFill>
        <p:spPr>
          <a:xfrm>
            <a:off x="8805435" y="1268325"/>
            <a:ext cx="2326512" cy="936207"/>
          </a:xfrm>
          <a:prstGeom prst="rect">
            <a:avLst/>
          </a:prstGeom>
        </p:spPr>
      </p:pic>
      <p:cxnSp>
        <p:nvCxnSpPr>
          <p:cNvPr id="56" name="直接箭头连接符 55"/>
          <p:cNvCxnSpPr>
            <a:stCxn id="40" idx="1"/>
          </p:cNvCxnSpPr>
          <p:nvPr/>
        </p:nvCxnSpPr>
        <p:spPr>
          <a:xfrm flipH="1" flipV="1">
            <a:off x="8403220" y="5968612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830991" y="6222622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7054768" y="5747230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68" y="5747230"/>
                <a:ext cx="1886673" cy="473976"/>
              </a:xfrm>
              <a:prstGeom prst="rect">
                <a:avLst/>
              </a:prstGeom>
              <a:blipFill rotWithShape="0">
                <a:blip r:embed="rId6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2327366" y="1363730"/>
                <a:ext cx="3406328" cy="764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𝑖𝑘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7366" y="1363730"/>
                <a:ext cx="3406328" cy="76456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495195" y="4939258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5" y="4939258"/>
                <a:ext cx="1886673" cy="4658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/>
          <p:cNvCxnSpPr/>
          <p:nvPr/>
        </p:nvCxnSpPr>
        <p:spPr>
          <a:xfrm>
            <a:off x="3205112" y="5186194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3491109" y="4092535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09" y="4092535"/>
                <a:ext cx="1886673" cy="465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/>
          <p:nvPr/>
        </p:nvCxnSpPr>
        <p:spPr>
          <a:xfrm>
            <a:off x="3201026" y="4339471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500981" y="3315107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81" y="3315107"/>
                <a:ext cx="1886673" cy="465833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/>
          <p:nvPr/>
        </p:nvCxnSpPr>
        <p:spPr>
          <a:xfrm>
            <a:off x="3210898" y="3562043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3500981" y="2520169"/>
                <a:ext cx="18866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81" y="2520169"/>
                <a:ext cx="1886673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/>
          <p:cNvCxnSpPr/>
          <p:nvPr/>
        </p:nvCxnSpPr>
        <p:spPr>
          <a:xfrm>
            <a:off x="3210898" y="2767105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7054767" y="5018922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67" y="5018922"/>
                <a:ext cx="1886673" cy="473976"/>
              </a:xfrm>
              <a:prstGeom prst="rect">
                <a:avLst/>
              </a:prstGeom>
              <a:blipFill rotWithShape="0">
                <a:blip r:embed="rId12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/>
          <p:cNvCxnSpPr/>
          <p:nvPr/>
        </p:nvCxnSpPr>
        <p:spPr>
          <a:xfrm flipH="1" flipV="1">
            <a:off x="8403701" y="5196667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/>
              <p:cNvSpPr txBox="1"/>
              <p:nvPr/>
            </p:nvSpPr>
            <p:spPr>
              <a:xfrm>
                <a:off x="7054286" y="4197267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286" y="4197267"/>
                <a:ext cx="1886673" cy="473976"/>
              </a:xfrm>
              <a:prstGeom prst="rect">
                <a:avLst/>
              </a:prstGeom>
              <a:blipFill rotWithShape="0">
                <a:blip r:embed="rId13"/>
                <a:stretch>
                  <a:fillRect t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H="1" flipV="1">
            <a:off x="8403220" y="4375012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7077430" y="3366080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30" y="3366080"/>
                <a:ext cx="1886673" cy="473976"/>
              </a:xfrm>
              <a:prstGeom prst="rect">
                <a:avLst/>
              </a:prstGeom>
              <a:blipFill rotWithShape="0">
                <a:blip r:embed="rId14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/>
          <p:cNvCxnSpPr/>
          <p:nvPr/>
        </p:nvCxnSpPr>
        <p:spPr>
          <a:xfrm flipH="1" flipV="1">
            <a:off x="8426364" y="3543825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7054286" y="2494689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286" y="2494689"/>
                <a:ext cx="1886673" cy="473976"/>
              </a:xfrm>
              <a:prstGeom prst="rect">
                <a:avLst/>
              </a:prstGeom>
              <a:blipFill rotWithShape="0">
                <a:blip r:embed="rId15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/>
          <p:cNvCxnSpPr/>
          <p:nvPr/>
        </p:nvCxnSpPr>
        <p:spPr>
          <a:xfrm flipH="1" flipV="1">
            <a:off x="8403220" y="2672434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4816277" y="1042172"/>
                <a:ext cx="3204489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6277" y="1042172"/>
                <a:ext cx="3204489" cy="795859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3" name="文本框 72"/>
              <p:cNvSpPr txBox="1"/>
              <p:nvPr/>
            </p:nvSpPr>
            <p:spPr>
              <a:xfrm>
                <a:off x="4876917" y="1851950"/>
                <a:ext cx="2526881" cy="9003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𝑠𝑡𝑦𝑙𝑒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3" name="文本框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917" y="1851950"/>
                <a:ext cx="2526881" cy="90037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文本框 73"/>
              <p:cNvSpPr txBox="1"/>
              <p:nvPr/>
            </p:nvSpPr>
            <p:spPr>
              <a:xfrm>
                <a:off x="4555251" y="3568560"/>
                <a:ext cx="3354583" cy="731290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sSubSup>
                            <m:sSub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p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4" name="文本框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251" y="3568560"/>
                <a:ext cx="3354583" cy="73129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 w="28575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>
          <a:xfrm flipV="1">
            <a:off x="10242869" y="2916529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10242869" y="3753748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V="1">
            <a:off x="10258420" y="4601356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V="1">
            <a:off x="10271199" y="5379106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10242143" y="2131325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606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6" grpId="0" animBg="1"/>
      <p:bldP spid="38" grpId="0" animBg="1"/>
      <p:bldP spid="40" grpId="0" animBg="1"/>
      <p:bldP spid="44" grpId="0"/>
      <p:bldP spid="53" grpId="0"/>
      <p:bldP spid="59" grpId="0"/>
      <p:bldP spid="61" grpId="0"/>
      <p:bldP spid="49" grpId="0"/>
      <p:bldP spid="55" grpId="0"/>
      <p:bldP spid="58" grpId="0"/>
      <p:bldP spid="63" grpId="0"/>
      <p:bldP spid="65" grpId="0"/>
      <p:bldP spid="67" grpId="0"/>
      <p:bldP spid="69" grpId="0"/>
      <p:bldP spid="71" grpId="0"/>
      <p:bldP spid="73" grpId="0" animBg="1"/>
      <p:bldP spid="7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73620" y="1562583"/>
                <a:ext cx="11759879" cy="49276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Main Idea:</a:t>
                </a:r>
              </a:p>
              <a:p>
                <a:r>
                  <a:rPr lang="en-US" altLang="zh-CN" sz="2800" dirty="0" smtClean="0"/>
                  <a:t>Now, we have both content and style reconstruction.</a:t>
                </a:r>
              </a:p>
              <a:p>
                <a:r>
                  <a:rPr lang="en-US" altLang="zh-CN" sz="2800" dirty="0" smtClean="0"/>
                  <a:t>We can now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𝑐𝑜𝑛𝑡𝑒𝑛𝑡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𝑠𝑡𝑦𝑙𝑒</m:t>
                        </m:r>
                      </m:sub>
                    </m:sSub>
                  </m:oMath>
                </a14:m>
                <a:r>
                  <a:rPr lang="en-US" altLang="zh-CN" sz="2800" dirty="0" smtClean="0"/>
                  <a:t> </a:t>
                </a:r>
              </a:p>
              <a:p>
                <a:r>
                  <a:rPr lang="en-US" altLang="zh-CN" sz="2800" dirty="0" smtClean="0"/>
                  <a:t>The </a:t>
                </a:r>
                <a:r>
                  <a:rPr lang="en-US" altLang="zh-CN" sz="32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Loss function </a:t>
                </a:r>
                <a:r>
                  <a:rPr lang="en-US" altLang="zh-CN" sz="2800" dirty="0" smtClean="0"/>
                  <a:t>is thus: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𝑜𝑣𝑒𝑟𝑎𝑙𝑙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US" altLang="zh-CN" sz="2800" dirty="0" smtClean="0"/>
              </a:p>
              <a:p>
                <a:r>
                  <a:rPr lang="en-US" altLang="zh-CN" sz="2800" dirty="0" smtClean="0"/>
                  <a:t>Where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8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zh-CN" altLang="en-US" sz="28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altLang="zh-CN" sz="28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:r>
                  <a:rPr lang="en-US" altLang="zh-CN" sz="2800" dirty="0" smtClean="0"/>
                  <a:t>is 1000 or 10000, or certain number we give.</a:t>
                </a:r>
              </a:p>
              <a:p>
                <a:endParaRPr lang="en-US" altLang="zh-CN" sz="2800" dirty="0" smtClean="0"/>
              </a:p>
              <a:p>
                <a:r>
                  <a:rPr lang="en-US" altLang="zh-CN" sz="2800" dirty="0" smtClean="0"/>
                  <a:t>It’s easy to see that this ratio </a:t>
                </a:r>
                <a:r>
                  <a:rPr lang="en-US" altLang="zh-CN" sz="28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determines whether</a:t>
                </a:r>
                <a:r>
                  <a:rPr lang="en-US" altLang="zh-CN" sz="2800" dirty="0" smtClean="0"/>
                  <a:t> our result looks more </a:t>
                </a:r>
                <a:r>
                  <a:rPr lang="en-US" altLang="zh-CN" sz="28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“content mimicking” </a:t>
                </a:r>
                <a:r>
                  <a:rPr lang="en-US" altLang="zh-CN" sz="2800" dirty="0" smtClean="0"/>
                  <a:t>or </a:t>
                </a:r>
                <a:r>
                  <a:rPr lang="en-US" altLang="zh-CN" sz="2800" b="1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“style mimicking”</a:t>
                </a:r>
                <a:r>
                  <a:rPr lang="en-US" altLang="zh-CN" sz="2800" dirty="0" smtClean="0"/>
                  <a:t> </a:t>
                </a:r>
              </a:p>
              <a:p>
                <a:endParaRPr lang="en-US" altLang="zh-CN" sz="2800" dirty="0" smtClean="0"/>
              </a:p>
              <a:p>
                <a:r>
                  <a:rPr lang="en-US" altLang="zh-CN" sz="2800" dirty="0" smtClean="0"/>
                  <a:t>It’s time to combine them.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20" y="1562583"/>
                <a:ext cx="11759879" cy="4927631"/>
              </a:xfrm>
              <a:prstGeom prst="rect">
                <a:avLst/>
              </a:prstGeom>
              <a:blipFill rotWithShape="0">
                <a:blip r:embed="rId3"/>
                <a:stretch>
                  <a:fillRect l="-1036" t="-1112" b="-2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077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1321443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88580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21442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188579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33014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25" name="矩形 24"/>
          <p:cNvSpPr/>
          <p:nvPr/>
        </p:nvSpPr>
        <p:spPr>
          <a:xfrm>
            <a:off x="1309870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177007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21442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2165435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309870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165434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089984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>
            <a:off x="9957121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089983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9957120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101555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36" name="矩形 35"/>
          <p:cNvSpPr/>
          <p:nvPr/>
        </p:nvSpPr>
        <p:spPr>
          <a:xfrm>
            <a:off x="9078411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9945548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089983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9933976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078411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9933975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5" y="1297342"/>
            <a:ext cx="1783222" cy="87735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2596" y="2954664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128 feature maps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92596" y="459865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2596" y="540509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2596" y="3753748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256 feature maps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2596" y="2126003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64 feature maps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449258" y="5747230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258" y="5747230"/>
                <a:ext cx="1886673" cy="465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>
            <a:off x="3159175" y="5994166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159175" y="6213063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074" r="19409" b="10180"/>
          <a:stretch/>
        </p:blipFill>
        <p:spPr>
          <a:xfrm>
            <a:off x="8805435" y="1268325"/>
            <a:ext cx="2326512" cy="936207"/>
          </a:xfrm>
          <a:prstGeom prst="rect">
            <a:avLst/>
          </a:prstGeom>
        </p:spPr>
      </p:pic>
      <p:cxnSp>
        <p:nvCxnSpPr>
          <p:cNvPr id="56" name="直接箭头连接符 55"/>
          <p:cNvCxnSpPr>
            <a:stCxn id="40" idx="1"/>
          </p:cNvCxnSpPr>
          <p:nvPr/>
        </p:nvCxnSpPr>
        <p:spPr>
          <a:xfrm flipH="1" flipV="1">
            <a:off x="8403220" y="5968612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830991" y="6222622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7054768" y="5747230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68" y="5747230"/>
                <a:ext cx="1886673" cy="473976"/>
              </a:xfrm>
              <a:prstGeom prst="rect">
                <a:avLst/>
              </a:prstGeom>
              <a:blipFill rotWithShape="0">
                <a:blip r:embed="rId6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文本框 48"/>
              <p:cNvSpPr txBox="1"/>
              <p:nvPr/>
            </p:nvSpPr>
            <p:spPr>
              <a:xfrm>
                <a:off x="3495195" y="4939258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9" name="文本框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5195" y="4939258"/>
                <a:ext cx="1886673" cy="465833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直接箭头连接符 49"/>
          <p:cNvCxnSpPr/>
          <p:nvPr/>
        </p:nvCxnSpPr>
        <p:spPr>
          <a:xfrm>
            <a:off x="3205112" y="5186194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3491109" y="4092535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109" y="4092535"/>
                <a:ext cx="1886673" cy="46583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直接箭头连接符 56"/>
          <p:cNvCxnSpPr/>
          <p:nvPr/>
        </p:nvCxnSpPr>
        <p:spPr>
          <a:xfrm>
            <a:off x="3201026" y="4339471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500981" y="3315107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81" y="3315107"/>
                <a:ext cx="1886673" cy="46583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/>
          <p:cNvCxnSpPr/>
          <p:nvPr/>
        </p:nvCxnSpPr>
        <p:spPr>
          <a:xfrm>
            <a:off x="3210898" y="3562043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文本框 62"/>
              <p:cNvSpPr txBox="1"/>
              <p:nvPr/>
            </p:nvSpPr>
            <p:spPr>
              <a:xfrm>
                <a:off x="3500981" y="2520169"/>
                <a:ext cx="188667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981" y="2520169"/>
                <a:ext cx="1886673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直接箭头连接符 63"/>
          <p:cNvCxnSpPr/>
          <p:nvPr/>
        </p:nvCxnSpPr>
        <p:spPr>
          <a:xfrm>
            <a:off x="3210898" y="2767105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文本框 64"/>
              <p:cNvSpPr txBox="1"/>
              <p:nvPr/>
            </p:nvSpPr>
            <p:spPr>
              <a:xfrm>
                <a:off x="7054767" y="5018922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5" name="文本框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67" y="5018922"/>
                <a:ext cx="1886673" cy="473976"/>
              </a:xfrm>
              <a:prstGeom prst="rect">
                <a:avLst/>
              </a:prstGeom>
              <a:blipFill rotWithShape="0">
                <a:blip r:embed="rId11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/>
          <p:cNvCxnSpPr/>
          <p:nvPr/>
        </p:nvCxnSpPr>
        <p:spPr>
          <a:xfrm flipH="1" flipV="1">
            <a:off x="8403701" y="5196667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文本框 66"/>
              <p:cNvSpPr txBox="1"/>
              <p:nvPr/>
            </p:nvSpPr>
            <p:spPr>
              <a:xfrm>
                <a:off x="7054286" y="4197267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7" name="文本框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286" y="4197267"/>
                <a:ext cx="1886673" cy="473976"/>
              </a:xfrm>
              <a:prstGeom prst="rect">
                <a:avLst/>
              </a:prstGeom>
              <a:blipFill rotWithShape="0">
                <a:blip r:embed="rId12"/>
                <a:stretch>
                  <a:fillRect t="-5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H="1" flipV="1">
            <a:off x="8403220" y="4375012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文本框 68"/>
              <p:cNvSpPr txBox="1"/>
              <p:nvPr/>
            </p:nvSpPr>
            <p:spPr>
              <a:xfrm>
                <a:off x="7077430" y="3366080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9" name="文本框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430" y="3366080"/>
                <a:ext cx="1886673" cy="473976"/>
              </a:xfrm>
              <a:prstGeom prst="rect">
                <a:avLst/>
              </a:prstGeom>
              <a:blipFill rotWithShape="0">
                <a:blip r:embed="rId13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直接箭头连接符 69"/>
          <p:cNvCxnSpPr/>
          <p:nvPr/>
        </p:nvCxnSpPr>
        <p:spPr>
          <a:xfrm flipH="1" flipV="1">
            <a:off x="8426364" y="3543825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文本框 70"/>
              <p:cNvSpPr txBox="1"/>
              <p:nvPr/>
            </p:nvSpPr>
            <p:spPr>
              <a:xfrm>
                <a:off x="7054286" y="2494689"/>
                <a:ext cx="1886673" cy="473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acc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1" name="文本框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286" y="2494689"/>
                <a:ext cx="1886673" cy="473976"/>
              </a:xfrm>
              <a:prstGeom prst="rect">
                <a:avLst/>
              </a:prstGeom>
              <a:blipFill rotWithShape="0">
                <a:blip r:embed="rId14"/>
                <a:stretch>
                  <a:fillRect t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箭头连接符 71"/>
          <p:cNvCxnSpPr/>
          <p:nvPr/>
        </p:nvCxnSpPr>
        <p:spPr>
          <a:xfrm flipH="1" flipV="1">
            <a:off x="8403220" y="2672434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10242869" y="2916529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/>
          <p:nvPr/>
        </p:nvCxnSpPr>
        <p:spPr>
          <a:xfrm flipV="1">
            <a:off x="10242869" y="3753748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/>
          <p:nvPr/>
        </p:nvCxnSpPr>
        <p:spPr>
          <a:xfrm flipV="1">
            <a:off x="10258420" y="4601356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 flipV="1">
            <a:off x="10271199" y="5379106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10242143" y="2131325"/>
            <a:ext cx="726" cy="396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4244537" y="1496965"/>
                <a:ext cx="3505190" cy="369332"/>
              </a:xfrm>
              <a:prstGeom prst="rect">
                <a:avLst/>
              </a:prstGeom>
              <a:ln w="38100">
                <a:solidFill>
                  <a:srgbClr val="FF0000"/>
                </a:solidFill>
              </a:ln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𝑜𝑣𝑒𝑟𝑎𝑙𝑙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𝛽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4537" y="1496965"/>
                <a:ext cx="3505190" cy="369332"/>
              </a:xfrm>
              <a:prstGeom prst="rect">
                <a:avLst/>
              </a:prstGeom>
              <a:blipFill rotWithShape="0">
                <a:blip r:embed="rId15"/>
                <a:stretch>
                  <a:fillRect b="-7576"/>
                </a:stretch>
              </a:blipFill>
              <a:ln w="381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文本框 78"/>
              <p:cNvSpPr txBox="1"/>
              <p:nvPr/>
            </p:nvSpPr>
            <p:spPr>
              <a:xfrm>
                <a:off x="4110459" y="5735695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9" name="文本框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0459" y="5735695"/>
                <a:ext cx="1886673" cy="465833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文本框 79"/>
              <p:cNvSpPr txBox="1"/>
              <p:nvPr/>
            </p:nvSpPr>
            <p:spPr>
              <a:xfrm>
                <a:off x="6494424" y="5735695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0" name="文本框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424" y="5735695"/>
                <a:ext cx="1886673" cy="465833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07" y="590103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752354" y="1527858"/>
            <a:ext cx="928289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Things I find interesting: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Different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Different Artistic Style Paintings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Structure of the Painting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Different Starting point of optimization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White Noise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Content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50% WN + 50% Content Image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Etc.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lvl="1"/>
            <a:endParaRPr lang="en-US" altLang="zh-CN" sz="2400" b="1" dirty="0" smtClean="0"/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2745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Effects of different ratio</a:t>
            </a:r>
            <a:endParaRPr lang="en-US" altLang="zh-CN" sz="2400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019554" y="1355434"/>
            <a:ext cx="282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Ratio = 10e6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008925" y="1303841"/>
            <a:ext cx="282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Ratio = 10e4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9030183" y="1355434"/>
            <a:ext cx="2824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Ratio = 10e7</a:t>
            </a:r>
            <a:endParaRPr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074" r="18935" b="10601"/>
          <a:stretch/>
        </p:blipFill>
        <p:spPr>
          <a:xfrm>
            <a:off x="-1" y="2054025"/>
            <a:ext cx="3882951" cy="388295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286" r="19251" b="10179"/>
          <a:stretch/>
        </p:blipFill>
        <p:spPr>
          <a:xfrm>
            <a:off x="4130345" y="2054025"/>
            <a:ext cx="3876802" cy="3907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286" r="18776" b="10179"/>
          <a:stretch/>
        </p:blipFill>
        <p:spPr>
          <a:xfrm>
            <a:off x="8268291" y="2038215"/>
            <a:ext cx="3923709" cy="392371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770811" y="5929363"/>
            <a:ext cx="46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Above results are obtained using conv1 &amp; conv2 for style optimization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23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Effects of different starting point</a:t>
            </a:r>
            <a:endParaRPr lang="en-US" altLang="zh-CN" sz="2400" b="1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4152867" y="1275595"/>
            <a:ext cx="42250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Start as 50%WN and 50% Content image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974202" y="1355435"/>
            <a:ext cx="22847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Start as WN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5" t="9863" r="18935" b="10391"/>
          <a:stretch/>
        </p:blipFill>
        <p:spPr>
          <a:xfrm>
            <a:off x="0" y="2098371"/>
            <a:ext cx="3865807" cy="38658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6" t="10074" r="19093" b="10391"/>
          <a:stretch/>
        </p:blipFill>
        <p:spPr>
          <a:xfrm>
            <a:off x="4152867" y="2106592"/>
            <a:ext cx="3882097" cy="388209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10074" r="18935" b="10391"/>
          <a:stretch/>
        </p:blipFill>
        <p:spPr>
          <a:xfrm>
            <a:off x="8309852" y="2079848"/>
            <a:ext cx="3882148" cy="3902851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8785224" y="1399653"/>
            <a:ext cx="3576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Start as Content image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3865807" y="6027003"/>
            <a:ext cx="4689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Above results are obtained using all 5 conv layer for style optimization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0440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Effects of layers used for style reconstruction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6938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Bad examples</a:t>
            </a:r>
            <a:endParaRPr lang="en-US" altLang="zh-CN" sz="24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2596" y="1355435"/>
            <a:ext cx="52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Reason: 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Artistic Style being too subtle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3" t="10285" r="18618" b="9757"/>
          <a:stretch/>
        </p:blipFill>
        <p:spPr>
          <a:xfrm>
            <a:off x="7731886" y="2245488"/>
            <a:ext cx="3703900" cy="37038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3" y="2914963"/>
            <a:ext cx="3901440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27" y="2914963"/>
            <a:ext cx="2616804" cy="26168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2797" y="224548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Content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73" y="2245487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Style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53980" y="162340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0705" y="6109802"/>
            <a:ext cx="6183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Above result using conv1 &amp; conv2 &amp; conv3 &amp; conv4 for style optimization and conv3 for content optimization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69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Bad examples</a:t>
            </a:r>
            <a:endParaRPr lang="en-US" altLang="zh-CN" sz="24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2596" y="1355435"/>
            <a:ext cx="5208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Reason: 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Structure doesn’t match 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2" t="9977" r="18890" b="9645"/>
          <a:stretch/>
        </p:blipFill>
        <p:spPr>
          <a:xfrm>
            <a:off x="8028309" y="2069022"/>
            <a:ext cx="3405971" cy="34690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3" y="2914963"/>
            <a:ext cx="3901440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27" y="2914963"/>
            <a:ext cx="2616804" cy="26168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2797" y="224548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Content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73" y="2245487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Style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53980" y="162340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0705" y="6109802"/>
            <a:ext cx="6183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Above result using conv1 &amp; conv2 &amp; conv3 &amp; conv4 for style optimization and conv3 for content optimization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8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Bad examples</a:t>
            </a:r>
            <a:endParaRPr lang="en-US" altLang="zh-CN" sz="24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2596" y="1355435"/>
            <a:ext cx="739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Reason: </a:t>
            </a: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Structure doesn’t match / style being too much 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10756" r="18986" b="11308"/>
          <a:stretch/>
        </p:blipFill>
        <p:spPr>
          <a:xfrm>
            <a:off x="7879344" y="2308504"/>
            <a:ext cx="3703901" cy="36824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3" y="2914963"/>
            <a:ext cx="3901440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27" y="2914963"/>
            <a:ext cx="2616804" cy="26168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2797" y="224548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Content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73" y="2245487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Style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53980" y="162340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14027" y="6124667"/>
            <a:ext cx="727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Above result using conv1 &amp; conv2 &amp; conv3 &amp; conv4 &amp; conv5 for style optimization and conv3 for content optimization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03259" y="1950772"/>
            <a:ext cx="8164490" cy="417389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56" t="10285" r="18776" b="9757"/>
          <a:stretch/>
        </p:blipFill>
        <p:spPr>
          <a:xfrm>
            <a:off x="1837741" y="2145726"/>
            <a:ext cx="3682491" cy="36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7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0" y="1306489"/>
            <a:ext cx="6070060" cy="765503"/>
          </a:xfrm>
        </p:spPr>
        <p:txBody>
          <a:bodyPr>
            <a:normAutofit/>
          </a:bodyPr>
          <a:lstStyle/>
          <a:p>
            <a:r>
              <a:rPr lang="en-US" altLang="zh-CN" sz="3200" b="1" dirty="0" smtClean="0">
                <a:ea typeface="Adobe Gothic Std B" panose="020B0800000000000000" pitchFamily="34" charset="-128"/>
              </a:rPr>
              <a:t>What is Biological Neural Network?</a:t>
            </a:r>
            <a:endParaRPr lang="zh-CN" altLang="en-US" sz="3200" b="1" dirty="0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组合 8"/>
          <p:cNvGrpSpPr/>
          <p:nvPr/>
        </p:nvGrpSpPr>
        <p:grpSpPr>
          <a:xfrm>
            <a:off x="12484303" y="2071991"/>
            <a:ext cx="20249001" cy="3676448"/>
            <a:chOff x="12484303" y="2071991"/>
            <a:chExt cx="20249001" cy="3676448"/>
          </a:xfrm>
        </p:grpSpPr>
        <p:pic>
          <p:nvPicPr>
            <p:cNvPr id="2050" name="Picture 2" descr="http://img07.deviantart.net/d900/i/2010/246/4/e/the_neural_network_by_rajasegar-d2xx3w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84303" y="2071992"/>
              <a:ext cx="4901929" cy="367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://pre03.deviantart.net/81e5/th/pre/f/2010/246/a/e/the_neural_network2_by_rajasegar-d2xx41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61782" y="2071992"/>
              <a:ext cx="4901929" cy="367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http://images.fineartamerica.com/images-medium-large/neural-network-computer-artwork-pasieka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24893" y="2071991"/>
              <a:ext cx="4963470" cy="367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http://9be7037176ebed526de6-851b178cb1fa40a3535f993be03d0145.r77.cf2.rackcdn.com/364facd9b40a4143118eebb6b7f87090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31374" y="2071991"/>
              <a:ext cx="4901930" cy="3676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文本框 10"/>
          <p:cNvSpPr txBox="1"/>
          <p:nvPr/>
        </p:nvSpPr>
        <p:spPr>
          <a:xfrm>
            <a:off x="5143500" y="2767720"/>
            <a:ext cx="6772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/>
              <a:t>If the sum of the 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</a:rPr>
              <a:t>input signals </a:t>
            </a:r>
            <a:r>
              <a:rPr lang="en-US" altLang="zh-CN" sz="3200" b="1" dirty="0" smtClean="0"/>
              <a:t>into one neuron 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</a:rPr>
              <a:t>surpasses</a:t>
            </a:r>
            <a:r>
              <a:rPr lang="en-US" altLang="zh-CN" sz="3200" b="1" dirty="0" smtClean="0"/>
              <a:t> a certain 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</a:rPr>
              <a:t>threshold</a:t>
            </a:r>
            <a:r>
              <a:rPr lang="en-US" altLang="zh-CN" sz="3200" b="1" dirty="0" smtClean="0"/>
              <a:t>, the neuron transmits this electrical signal to next neuron.</a:t>
            </a:r>
            <a:endParaRPr lang="zh-CN" altLang="en-US" sz="3200" b="1" dirty="0"/>
          </a:p>
        </p:txBody>
      </p:sp>
      <p:sp>
        <p:nvSpPr>
          <p:cNvPr id="12" name="椭圆 11"/>
          <p:cNvSpPr/>
          <p:nvPr/>
        </p:nvSpPr>
        <p:spPr>
          <a:xfrm>
            <a:off x="1788370" y="3441583"/>
            <a:ext cx="685800" cy="7143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574620" y="2736007"/>
            <a:ext cx="127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5">
                    <a:lumMod val="50000"/>
                  </a:schemeClr>
                </a:solidFill>
              </a:rPr>
              <a:t>neuron</a:t>
            </a:r>
            <a:endParaRPr lang="zh-CN" altLang="en-US" sz="28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8" name="直接箭头连接符 17"/>
          <p:cNvCxnSpPr>
            <a:endCxn id="12" idx="1"/>
          </p:cNvCxnSpPr>
          <p:nvPr/>
        </p:nvCxnSpPr>
        <p:spPr>
          <a:xfrm>
            <a:off x="457200" y="2590800"/>
            <a:ext cx="1431603" cy="95540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2" idx="2"/>
          </p:cNvCxnSpPr>
          <p:nvPr/>
        </p:nvCxnSpPr>
        <p:spPr>
          <a:xfrm>
            <a:off x="296018" y="3798770"/>
            <a:ext cx="1492352" cy="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2" idx="3"/>
          </p:cNvCxnSpPr>
          <p:nvPr/>
        </p:nvCxnSpPr>
        <p:spPr>
          <a:xfrm flipV="1">
            <a:off x="457200" y="4051340"/>
            <a:ext cx="1431603" cy="955401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332210" y="2466469"/>
            <a:ext cx="249980" cy="24866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02120" y="3666737"/>
            <a:ext cx="249980" cy="24866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36635" y="4892284"/>
            <a:ext cx="249980" cy="248662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50738" y="1914716"/>
            <a:ext cx="16376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6">
                    <a:lumMod val="50000"/>
                  </a:schemeClr>
                </a:solidFill>
              </a:rPr>
              <a:t>Input signal</a:t>
            </a:r>
            <a:endParaRPr lang="zh-CN" altLang="en-US" sz="20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cxnSp>
        <p:nvCxnSpPr>
          <p:cNvPr id="26" name="直接箭头连接符 25"/>
          <p:cNvCxnSpPr>
            <a:stCxn id="12" idx="6"/>
          </p:cNvCxnSpPr>
          <p:nvPr/>
        </p:nvCxnSpPr>
        <p:spPr>
          <a:xfrm flipV="1">
            <a:off x="2474170" y="3791068"/>
            <a:ext cx="1278680" cy="770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953831" y="2797562"/>
            <a:ext cx="1270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output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397227" y="3667243"/>
            <a:ext cx="238125" cy="24765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副标题 2"/>
          <p:cNvSpPr txBox="1">
            <a:spLocks/>
          </p:cNvSpPr>
          <p:nvPr/>
        </p:nvSpPr>
        <p:spPr>
          <a:xfrm>
            <a:off x="-399678" y="1302450"/>
            <a:ext cx="6070060" cy="765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ea typeface="Adobe Gothic Std B" panose="020B0800000000000000" pitchFamily="34" charset="-128"/>
              </a:rPr>
              <a:t>In </a:t>
            </a:r>
            <a:r>
              <a:rPr lang="en-US" altLang="zh-CN" sz="3200" b="1" dirty="0" smtClean="0">
                <a:solidFill>
                  <a:schemeClr val="accent2">
                    <a:lumMod val="75000"/>
                  </a:schemeClr>
                </a:solidFill>
                <a:ea typeface="Adobe Gothic Std B" panose="020B0800000000000000" pitchFamily="34" charset="-128"/>
              </a:rPr>
              <a:t>Artificial </a:t>
            </a:r>
            <a:r>
              <a:rPr lang="en-US" altLang="zh-CN" sz="3200" b="1" dirty="0" smtClean="0">
                <a:ea typeface="Adobe Gothic Std B" panose="020B0800000000000000" pitchFamily="34" charset="-128"/>
              </a:rPr>
              <a:t>Neural Network…</a:t>
            </a:r>
            <a:endParaRPr lang="zh-CN" altLang="en-US" sz="32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4558133" y="1841242"/>
                <a:ext cx="6772275" cy="50167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 smtClean="0"/>
                  <a:t>If we have multiple input as x1, x2, x3, … </a:t>
                </a:r>
                <a:r>
                  <a:rPr lang="en-US" altLang="zh-CN" sz="3200" b="1" dirty="0" err="1" smtClean="0"/>
                  <a:t>xn</a:t>
                </a:r>
                <a:r>
                  <a:rPr lang="en-US" altLang="zh-CN" sz="3200" b="1" dirty="0" smtClean="0"/>
                  <a:t>, the output of the neuron will be 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200" b="1" i="1" smtClean="0">
                          <a:latin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en-US" altLang="zh-CN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3200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3200" b="1" dirty="0" smtClean="0"/>
              </a:p>
              <a:p>
                <a:r>
                  <a:rPr lang="en-US" altLang="zh-CN" sz="3200" b="1" dirty="0" smtClean="0"/>
                  <a:t>Where K is a predefined function</a:t>
                </a:r>
              </a:p>
              <a:p>
                <a:r>
                  <a:rPr lang="en-US" altLang="zh-CN" sz="3200" b="1" dirty="0" smtClean="0"/>
                  <a:t>Example:</a:t>
                </a:r>
              </a:p>
              <a:p>
                <a:r>
                  <a:rPr lang="en-US" altLang="zh-CN" sz="3200" b="1" dirty="0" smtClean="0"/>
                  <a:t>    w1 = 1, w2 = 2</a:t>
                </a:r>
              </a:p>
              <a:p>
                <a:r>
                  <a:rPr lang="en-US" altLang="zh-CN" sz="3200" b="1" dirty="0" smtClean="0"/>
                  <a:t>f(x) = x1 + 2*x2 -3</a:t>
                </a:r>
              </a:p>
              <a:p>
                <a:r>
                  <a:rPr lang="en-US" altLang="zh-CN" sz="3200" b="1" dirty="0" smtClean="0"/>
                  <a:t>Or</a:t>
                </a:r>
              </a:p>
              <a:p>
                <a:r>
                  <a:rPr lang="en-US" altLang="zh-CN" sz="3200" b="1" dirty="0" smtClean="0"/>
                  <a:t>f(x) = </a:t>
                </a:r>
                <a:r>
                  <a:rPr lang="en-US" altLang="zh-CN" sz="3200" b="1" dirty="0" err="1" smtClean="0"/>
                  <a:t>tanh</a:t>
                </a:r>
                <a:r>
                  <a:rPr lang="en-US" altLang="zh-CN" sz="3200" b="1" dirty="0" smtClean="0"/>
                  <a:t>(x1 + 2*x2)</a:t>
                </a:r>
                <a:endParaRPr lang="en-US" altLang="zh-CN" sz="3200" b="1" dirty="0" smtClean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8133" y="1841242"/>
                <a:ext cx="6772275" cy="5016758"/>
              </a:xfrm>
              <a:prstGeom prst="rect">
                <a:avLst/>
              </a:prstGeom>
              <a:blipFill rotWithShape="0">
                <a:blip r:embed="rId7"/>
                <a:stretch>
                  <a:fillRect l="-2340" t="-1580" r="-1980" b="-3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Artificial Neural Network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257379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11111E-6 L -2.2793 -0.00579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971" y="-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path" presetSubtype="0" repeatCount="1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3889E-18 2.22222E-6 L 0.11745 0.1370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2" y="685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3" presetClass="pat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0.1194 2.22222E-6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6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56" presetClass="path" presetSubtype="0" repeatCount="1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0.10885 -0.13356 " pathEditMode="relative" rAng="0" ptsTypes="AA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43" y="-6690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3" presetClass="path" presetSubtype="0" repeatCount="1000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08516 0.00116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1" grpId="1"/>
      <p:bldP spid="12" grpId="0" animBg="1"/>
      <p:bldP spid="13" grpId="0"/>
      <p:bldP spid="23" grpId="0" animBg="1"/>
      <p:bldP spid="23" grpId="1" animBg="1"/>
      <p:bldP spid="31" grpId="0" animBg="1"/>
      <p:bldP spid="31" grpId="1" animBg="1"/>
      <p:bldP spid="32" grpId="0" animBg="1"/>
      <p:bldP spid="32" grpId="1" animBg="1"/>
      <p:bldP spid="33" grpId="0"/>
      <p:bldP spid="36" grpId="0"/>
      <p:bldP spid="28" grpId="0" animBg="1"/>
      <p:bldP spid="28" grpId="1" animBg="1"/>
      <p:bldP spid="25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Other Results</a:t>
            </a:r>
            <a:endParaRPr lang="en-US" altLang="zh-CN" sz="24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5" t="10002" r="18865" b="9527"/>
          <a:stretch/>
        </p:blipFill>
        <p:spPr>
          <a:xfrm>
            <a:off x="8102279" y="2085073"/>
            <a:ext cx="3709297" cy="3773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3" y="2914963"/>
            <a:ext cx="3901440" cy="26022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227" y="2914963"/>
            <a:ext cx="2616804" cy="261680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692797" y="224548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Content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372773" y="2245487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Style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53980" y="162340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10705" y="6109802"/>
            <a:ext cx="61837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Above result using conv1 &amp; conv2 &amp; conv3 &amp; conv4 for style optimization and conv3 for content optimization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-403259" y="1950772"/>
            <a:ext cx="4882662" cy="4173895"/>
          </a:xfrm>
          <a:prstGeom prst="rect">
            <a:avLst/>
          </a:prstGeom>
          <a:solidFill>
            <a:schemeClr val="bg1">
              <a:alpha val="89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1" t="9934" r="18921" b="10050"/>
          <a:stretch/>
        </p:blipFill>
        <p:spPr>
          <a:xfrm>
            <a:off x="528576" y="2154472"/>
            <a:ext cx="3588153" cy="3634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9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Other Results</a:t>
            </a:r>
            <a:endParaRPr lang="en-US" altLang="zh-CN" sz="2400" b="1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2596" y="1355435"/>
            <a:ext cx="739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Texture mimicking could be used on various applications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1" t="10617" r="19606" b="10216"/>
          <a:stretch/>
        </p:blipFill>
        <p:spPr>
          <a:xfrm>
            <a:off x="7947904" y="2174004"/>
            <a:ext cx="3867553" cy="388801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1" t="10302" r="18532" b="11413"/>
          <a:stretch/>
        </p:blipFill>
        <p:spPr>
          <a:xfrm>
            <a:off x="333154" y="2662409"/>
            <a:ext cx="3363138" cy="32838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67" y="2670296"/>
            <a:ext cx="3373327" cy="337332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87683" y="2141403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Content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4335" y="2141403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Style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53980" y="1623408"/>
            <a:ext cx="1259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/>
              <a:t>Result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14027" y="6124667"/>
            <a:ext cx="72779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Above result using conv1 &amp; conv2 &amp; conv3 &amp; conv4 &amp; conv5 for style optimization and conv3 for content optimization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65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椭圆 12"/>
          <p:cNvSpPr/>
          <p:nvPr/>
        </p:nvSpPr>
        <p:spPr>
          <a:xfrm>
            <a:off x="1788370" y="3441583"/>
            <a:ext cx="685800" cy="714375"/>
          </a:xfrm>
          <a:prstGeom prst="ellipse">
            <a:avLst/>
          </a:prstGeom>
          <a:solidFill>
            <a:schemeClr val="accent1"/>
          </a:solidFill>
          <a:ln w="5715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550215" y="-94332"/>
            <a:ext cx="4225195" cy="10438139"/>
            <a:chOff x="550215" y="-94332"/>
            <a:chExt cx="4225195" cy="10438139"/>
          </a:xfrm>
        </p:grpSpPr>
        <p:grpSp>
          <p:nvGrpSpPr>
            <p:cNvPr id="10" name="组合 9"/>
            <p:cNvGrpSpPr/>
            <p:nvPr/>
          </p:nvGrpSpPr>
          <p:grpSpPr>
            <a:xfrm>
              <a:off x="550215" y="-94332"/>
              <a:ext cx="4225195" cy="10438139"/>
              <a:chOff x="550215" y="-94332"/>
              <a:chExt cx="4225195" cy="10438139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786040" y="4325561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1786040" y="2557604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788370" y="789647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椭圆 23"/>
              <p:cNvSpPr/>
              <p:nvPr/>
            </p:nvSpPr>
            <p:spPr>
              <a:xfrm>
                <a:off x="1786040" y="1673625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1786040" y="-94332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1786040" y="8745454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1783710" y="9629432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1783710" y="7861475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1786040" y="6093518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1783710" y="6977496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1783710" y="5209539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2855170" y="4785205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2852840" y="5669183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852840" y="3901226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椭圆 34"/>
              <p:cNvSpPr/>
              <p:nvPr/>
            </p:nvSpPr>
            <p:spPr>
              <a:xfrm>
                <a:off x="2855170" y="2133269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852840" y="3017247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2852840" y="1249290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2852840" y="7437140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850510" y="8321118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39"/>
              <p:cNvSpPr/>
              <p:nvPr/>
            </p:nvSpPr>
            <p:spPr>
              <a:xfrm>
                <a:off x="2850510" y="6553161"/>
                <a:ext cx="685800" cy="714375"/>
              </a:xfrm>
              <a:prstGeom prst="ellipse">
                <a:avLst/>
              </a:prstGeom>
              <a:solidFill>
                <a:schemeClr val="accent1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4089610" y="4852353"/>
                <a:ext cx="685800" cy="71437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1"/>
              <p:cNvSpPr/>
              <p:nvPr/>
            </p:nvSpPr>
            <p:spPr>
              <a:xfrm>
                <a:off x="4087280" y="5736331"/>
                <a:ext cx="685800" cy="71437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4087280" y="3968374"/>
                <a:ext cx="685800" cy="71437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4087280" y="3084395"/>
                <a:ext cx="685800" cy="71437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4084950" y="6620309"/>
                <a:ext cx="685800" cy="714375"/>
              </a:xfrm>
              <a:prstGeom prst="ellipse">
                <a:avLst/>
              </a:prstGeom>
              <a:solidFill>
                <a:srgbClr val="FF000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554875" y="3441583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552545" y="4325561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552545" y="2557604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554875" y="789647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552545" y="1673625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>
                <a:off x="552545" y="-94332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552545" y="8745454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550215" y="9629432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>
                <a:off x="550215" y="7861475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52545" y="6093518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50215" y="6977496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550215" y="5209539"/>
                <a:ext cx="685800" cy="714375"/>
              </a:xfrm>
              <a:prstGeom prst="ellipse">
                <a:avLst/>
              </a:prstGeom>
              <a:solidFill>
                <a:srgbClr val="00B050"/>
              </a:solidFill>
              <a:ln w="57150">
                <a:solidFill>
                  <a:schemeClr val="tx1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4" name="椭圆 73"/>
            <p:cNvSpPr/>
            <p:nvPr/>
          </p:nvSpPr>
          <p:spPr>
            <a:xfrm>
              <a:off x="1783710" y="3436424"/>
              <a:ext cx="685800" cy="71437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170600" y="3143896"/>
            <a:ext cx="121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accent6">
                    <a:lumMod val="75000"/>
                  </a:schemeClr>
                </a:solidFill>
              </a:rPr>
              <a:t>input</a:t>
            </a:r>
            <a:endParaRPr lang="zh-CN" altLang="en-US" sz="3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3917310" y="3154357"/>
            <a:ext cx="1579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FF0000"/>
                </a:solidFill>
              </a:rPr>
              <a:t>output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717894" y="1963665"/>
            <a:ext cx="6099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</a:rPr>
              <a:t>Input</a:t>
            </a:r>
            <a:r>
              <a:rPr lang="en-US" altLang="zh-CN" sz="2800" b="1" dirty="0" smtClean="0"/>
              <a:t> could be pictures, sounds etc. </a:t>
            </a:r>
          </a:p>
          <a:p>
            <a:r>
              <a:rPr lang="en-US" altLang="zh-CN" sz="2800" b="1" dirty="0" smtClean="0"/>
              <a:t>For example:</a:t>
            </a:r>
          </a:p>
          <a:p>
            <a:r>
              <a:rPr lang="en-US" altLang="zh-CN" sz="2800" b="1" dirty="0" smtClean="0"/>
              <a:t>If we are processing a 5*5 pixel image, so the input will be a </a:t>
            </a:r>
          </a:p>
          <a:p>
            <a:r>
              <a:rPr lang="en-US" altLang="zh-CN" sz="2800" b="1" dirty="0" smtClean="0"/>
              <a:t>5*5*3(BGR)</a:t>
            </a:r>
          </a:p>
          <a:p>
            <a:r>
              <a:rPr lang="en-US" altLang="zh-CN" sz="2800" b="1" u="sng" dirty="0" smtClean="0"/>
              <a:t>This input is known(we give it).</a:t>
            </a:r>
            <a:endParaRPr lang="zh-CN" altLang="en-US" sz="2800" b="1" u="sng" dirty="0"/>
          </a:p>
        </p:txBody>
      </p:sp>
      <p:sp>
        <p:nvSpPr>
          <p:cNvPr id="79" name="文本框 78"/>
          <p:cNvSpPr txBox="1"/>
          <p:nvPr/>
        </p:nvSpPr>
        <p:spPr>
          <a:xfrm>
            <a:off x="5713234" y="1767771"/>
            <a:ext cx="609985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</a:rPr>
              <a:t>Hidden layers</a:t>
            </a:r>
            <a:r>
              <a:rPr lang="en-US" altLang="zh-CN" sz="2800" b="1" dirty="0"/>
              <a:t> </a:t>
            </a:r>
            <a:r>
              <a:rPr lang="en-US" altLang="zh-CN" sz="2800" b="1" dirty="0" smtClean="0"/>
              <a:t>contains multiple layers, each contains many neurons. </a:t>
            </a:r>
          </a:p>
          <a:p>
            <a:r>
              <a:rPr lang="en-US" altLang="zh-CN" sz="2800" b="1" dirty="0" smtClean="0"/>
              <a:t>Each neuron has a set of different weight.</a:t>
            </a:r>
          </a:p>
          <a:p>
            <a:r>
              <a:rPr lang="en-US" altLang="zh-CN" sz="2800" b="1" dirty="0" smtClean="0"/>
              <a:t>For example:</a:t>
            </a:r>
          </a:p>
          <a:p>
            <a:r>
              <a:rPr lang="en-US" altLang="zh-CN" sz="2800" b="1" dirty="0" smtClean="0"/>
              <a:t>If the input is a 75 dimension vector, then in the first layer, each neuron has 75 weights(w1, w2, … w75)</a:t>
            </a:r>
          </a:p>
          <a:p>
            <a:r>
              <a:rPr lang="en-US" altLang="zh-CN" sz="2800" b="1" u="sng" dirty="0" smtClean="0"/>
              <a:t>The weights can be acquired using back-propagation and gradient descent.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5708574" y="2034793"/>
            <a:ext cx="609985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</a:rPr>
              <a:t>Output layers</a:t>
            </a:r>
            <a:r>
              <a:rPr lang="en-US" altLang="zh-CN" sz="2800" b="1" dirty="0"/>
              <a:t> </a:t>
            </a:r>
            <a:r>
              <a:rPr lang="en-US" altLang="zh-CN" sz="2800" b="1" dirty="0" smtClean="0"/>
              <a:t>are our results. </a:t>
            </a:r>
          </a:p>
          <a:p>
            <a:r>
              <a:rPr lang="en-US" altLang="zh-CN" sz="2800" b="1" dirty="0" smtClean="0"/>
              <a:t>Take a digit classification Neural Network as example:</a:t>
            </a:r>
          </a:p>
          <a:p>
            <a:r>
              <a:rPr lang="en-US" altLang="zh-CN" sz="2800" b="1" dirty="0" smtClean="0"/>
              <a:t>We have 10 outcomes(0,1,2,3,4, … 9)</a:t>
            </a:r>
          </a:p>
          <a:p>
            <a:r>
              <a:rPr lang="en-US" altLang="zh-CN" sz="2800" b="1" dirty="0" smtClean="0"/>
              <a:t>Output layer has 10 neuron, each neuron has an </a:t>
            </a:r>
            <a:r>
              <a:rPr lang="en-US" altLang="zh-CN" sz="2800" b="1" dirty="0" err="1" smtClean="0"/>
              <a:t>ouput</a:t>
            </a:r>
            <a:r>
              <a:rPr lang="en-US" altLang="zh-CN" sz="2800" b="1" dirty="0" smtClean="0"/>
              <a:t> between 0 and 1.</a:t>
            </a:r>
          </a:p>
          <a:p>
            <a:r>
              <a:rPr lang="en-US" altLang="zh-CN" sz="2800" b="1" dirty="0" smtClean="0"/>
              <a:t>We take the neuron digit with the highest value to be our classification result.</a:t>
            </a:r>
          </a:p>
        </p:txBody>
      </p:sp>
      <p:sp>
        <p:nvSpPr>
          <p:cNvPr id="81" name="文本框 80"/>
          <p:cNvSpPr txBox="1"/>
          <p:nvPr/>
        </p:nvSpPr>
        <p:spPr>
          <a:xfrm>
            <a:off x="1869326" y="5667702"/>
            <a:ext cx="15790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</a:rPr>
              <a:t>Hidden layer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Basic Neural Network Structure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47837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5" grpId="0"/>
      <p:bldP spid="77" grpId="0"/>
      <p:bldP spid="76" grpId="0"/>
      <p:bldP spid="76" grpId="1"/>
      <p:bldP spid="79" grpId="0"/>
      <p:bldP spid="79" grpId="1"/>
      <p:bldP spid="80" grpId="0"/>
      <p:bldP spid="8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Fully Connected Neural Network</a:t>
            </a:r>
            <a:endParaRPr lang="en-US" altLang="zh-CN" sz="2400" b="1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064" y="2208713"/>
            <a:ext cx="6355527" cy="346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2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文本框 49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Convolutional Neural Network</a:t>
            </a:r>
            <a:endParaRPr lang="en-US" altLang="zh-CN" sz="2400" b="1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123" y="2595381"/>
            <a:ext cx="6259970" cy="21502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864497" y="2094776"/>
            <a:ext cx="206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</a:rPr>
              <a:t>Sparse Connectivity</a:t>
            </a:r>
            <a:endParaRPr lang="en-US" altLang="zh-CN" b="1" i="0" dirty="0">
              <a:solidFill>
                <a:srgbClr val="000000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7802" y="2591563"/>
            <a:ext cx="7433986" cy="22856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6770" y="2591563"/>
            <a:ext cx="414144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Attributes of CNN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Sparse Connectivity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Parameter sharing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b="1" dirty="0" smtClean="0"/>
              <a:t>Pooling / subsampling hidden Units</a:t>
            </a:r>
            <a:endParaRPr lang="zh-CN" altLang="en-US" sz="28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347241" y="5288340"/>
            <a:ext cx="7037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Reduces numbers of parameters needs to be stored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2">
                    <a:lumMod val="75000"/>
                  </a:schemeClr>
                </a:solidFill>
              </a:rPr>
              <a:t>Detect Features regardless of their position in the image</a:t>
            </a:r>
            <a:endParaRPr lang="zh-CN" alt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01623" y="2094776"/>
            <a:ext cx="19895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000000"/>
                </a:solidFill>
              </a:rPr>
              <a:t>Shared Parameters</a:t>
            </a:r>
            <a:endParaRPr lang="en-US" altLang="zh-CN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097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" y="2352004"/>
            <a:ext cx="3206188" cy="3020200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82" y="2361237"/>
            <a:ext cx="3206188" cy="3020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84" y="2361237"/>
            <a:ext cx="3042136" cy="304213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01874" y="1842304"/>
            <a:ext cx="290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Style Image</a:t>
            </a:r>
            <a:endParaRPr lang="zh-CN" altLang="en-US" sz="20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1309870" y="1842304"/>
            <a:ext cx="29052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Content Image</a:t>
            </a:r>
            <a:endParaRPr lang="zh-CN" altLang="en-US" sz="20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84" y="2361237"/>
            <a:ext cx="3042136" cy="30421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10444" r="19251" b="10443"/>
          <a:stretch/>
        </p:blipFill>
        <p:spPr>
          <a:xfrm>
            <a:off x="4649165" y="2352004"/>
            <a:ext cx="3059574" cy="307597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621438" y="1719194"/>
            <a:ext cx="29052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accent2">
                    <a:lumMod val="75000"/>
                  </a:schemeClr>
                </a:solidFill>
              </a:rPr>
              <a:t>Result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18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85185E-6 L 0.3233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9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22222E-6 L -0.3181 -0.0004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11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2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2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35665" y="1342664"/>
            <a:ext cx="11343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Idea of content reconstruction</a:t>
            </a:r>
          </a:p>
          <a:p>
            <a:endParaRPr lang="en-US" altLang="zh-CN" sz="3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When </a:t>
            </a:r>
            <a:r>
              <a:rPr lang="en-US" altLang="zh-CN" sz="3200" b="1" dirty="0"/>
              <a:t>Convolutional Neural Networks are trained on object recognition, </a:t>
            </a:r>
            <a:r>
              <a:rPr lang="en-US" altLang="zh-CN" sz="3200" b="1" dirty="0" smtClean="0"/>
              <a:t>they have the ability to capture the content of the picture along the hierarchy.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We can use this property and reconstruct the image using only the information in the feature maps.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181233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1321443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88580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321442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2188579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333014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25" name="矩形 24"/>
          <p:cNvSpPr/>
          <p:nvPr/>
        </p:nvSpPr>
        <p:spPr>
          <a:xfrm>
            <a:off x="1309870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2177007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1321442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28" name="直接箭头连接符 27"/>
          <p:cNvCxnSpPr/>
          <p:nvPr/>
        </p:nvCxnSpPr>
        <p:spPr>
          <a:xfrm flipH="1">
            <a:off x="2165435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1309870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30" name="直接箭头连接符 29"/>
          <p:cNvCxnSpPr/>
          <p:nvPr/>
        </p:nvCxnSpPr>
        <p:spPr>
          <a:xfrm flipH="1">
            <a:off x="2165434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9089984" y="1725825"/>
            <a:ext cx="1734273" cy="4386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Input</a:t>
            </a:r>
            <a:endParaRPr lang="zh-CN" altLang="en-US" sz="3200" b="1" dirty="0"/>
          </a:p>
        </p:txBody>
      </p:sp>
      <p:cxnSp>
        <p:nvCxnSpPr>
          <p:cNvPr id="32" name="直接箭头连接符 31"/>
          <p:cNvCxnSpPr>
            <a:stCxn id="31" idx="2"/>
          </p:cNvCxnSpPr>
          <p:nvPr/>
        </p:nvCxnSpPr>
        <p:spPr>
          <a:xfrm>
            <a:off x="9957121" y="2164466"/>
            <a:ext cx="11571" cy="2437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089983" y="2495335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Conv1</a:t>
            </a:r>
            <a:endParaRPr lang="zh-CN" altLang="en-US" sz="3200" b="1" dirty="0"/>
          </a:p>
        </p:txBody>
      </p:sp>
      <p:cxnSp>
        <p:nvCxnSpPr>
          <p:cNvPr id="34" name="直接箭头连接符 33"/>
          <p:cNvCxnSpPr/>
          <p:nvPr/>
        </p:nvCxnSpPr>
        <p:spPr>
          <a:xfrm flipH="1">
            <a:off x="9957120" y="2959107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101555" y="3315107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Conv2</a:t>
            </a:r>
            <a:endParaRPr lang="zh-CN" altLang="en-US" sz="3200" b="1" dirty="0"/>
          </a:p>
        </p:txBody>
      </p:sp>
      <p:sp>
        <p:nvSpPr>
          <p:cNvPr id="36" name="矩形 35"/>
          <p:cNvSpPr/>
          <p:nvPr/>
        </p:nvSpPr>
        <p:spPr>
          <a:xfrm>
            <a:off x="9078411" y="4134879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Conv3</a:t>
            </a:r>
            <a:endParaRPr lang="zh-CN" altLang="en-US" sz="3200" b="1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9945548" y="4598651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9089983" y="4954651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Conv4</a:t>
            </a:r>
            <a:endParaRPr lang="zh-CN" altLang="en-US" sz="3200" b="1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9933976" y="5393292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9078411" y="5749292"/>
            <a:ext cx="1734273" cy="438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 smtClean="0"/>
              <a:t>Conv5</a:t>
            </a:r>
            <a:endParaRPr lang="zh-CN" altLang="en-US" sz="3200" b="1" dirty="0"/>
          </a:p>
        </p:txBody>
      </p:sp>
      <p:cxnSp>
        <p:nvCxnSpPr>
          <p:cNvPr id="41" name="直接箭头连接符 40"/>
          <p:cNvCxnSpPr/>
          <p:nvPr/>
        </p:nvCxnSpPr>
        <p:spPr>
          <a:xfrm flipH="1">
            <a:off x="9933975" y="3778879"/>
            <a:ext cx="1" cy="330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5" y="1297342"/>
            <a:ext cx="1783222" cy="877356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92596" y="2954664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128 feature maps</a:t>
            </a:r>
            <a:endParaRPr lang="zh-CN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92596" y="459865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92596" y="5405091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512 feature maps</a:t>
            </a:r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92596" y="3753748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256 feature maps</a:t>
            </a:r>
            <a:endParaRPr lang="zh-CN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92596" y="2126003"/>
            <a:ext cx="18712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64 feature maps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3594787" y="5788302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787" y="5788302"/>
                <a:ext cx="1886673" cy="465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接箭头连接符 50"/>
          <p:cNvCxnSpPr/>
          <p:nvPr/>
        </p:nvCxnSpPr>
        <p:spPr>
          <a:xfrm>
            <a:off x="3159175" y="5994166"/>
            <a:ext cx="934892" cy="1303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3159175" y="6213063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2" t="10074" r="19409" b="10180"/>
          <a:stretch/>
        </p:blipFill>
        <p:spPr>
          <a:xfrm>
            <a:off x="8805435" y="1268325"/>
            <a:ext cx="2326512" cy="936207"/>
          </a:xfrm>
          <a:prstGeom prst="rect">
            <a:avLst/>
          </a:prstGeom>
        </p:spPr>
      </p:pic>
      <p:sp>
        <p:nvSpPr>
          <p:cNvPr id="54" name="椭圆 53"/>
          <p:cNvSpPr/>
          <p:nvPr/>
        </p:nvSpPr>
        <p:spPr>
          <a:xfrm>
            <a:off x="1903551" y="1565440"/>
            <a:ext cx="546909" cy="5363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箭头连接符 55"/>
          <p:cNvCxnSpPr>
            <a:stCxn id="40" idx="1"/>
          </p:cNvCxnSpPr>
          <p:nvPr/>
        </p:nvCxnSpPr>
        <p:spPr>
          <a:xfrm flipH="1" flipV="1">
            <a:off x="8403220" y="5968612"/>
            <a:ext cx="675191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6830991" y="6222622"/>
            <a:ext cx="276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Matrix of 512*156 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7054768" y="5747230"/>
                <a:ext cx="1886673" cy="4658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4768" y="5747230"/>
                <a:ext cx="1886673" cy="465833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4113114" y="2519248"/>
                <a:ext cx="3406328" cy="795859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𝑐𝑜𝑛𝑡𝑒𝑛𝑡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114" y="2519248"/>
                <a:ext cx="3406328" cy="79585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/>
          <p:cNvCxnSpPr/>
          <p:nvPr/>
        </p:nvCxnSpPr>
        <p:spPr>
          <a:xfrm flipV="1">
            <a:off x="10255168" y="5366099"/>
            <a:ext cx="0" cy="3811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 flipV="1">
            <a:off x="10245521" y="4548389"/>
            <a:ext cx="0" cy="3811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 flipV="1">
            <a:off x="10245521" y="3714041"/>
            <a:ext cx="0" cy="3811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V="1">
            <a:off x="10245521" y="2933976"/>
            <a:ext cx="0" cy="3811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V="1">
            <a:off x="10268670" y="2126003"/>
            <a:ext cx="0" cy="3811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9721761" y="1522132"/>
            <a:ext cx="546909" cy="53631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4113113" y="3577952"/>
                <a:ext cx="4692321" cy="976614"/>
              </a:xfrm>
              <a:prstGeom prst="rect">
                <a:avLst/>
              </a:prstGeom>
              <a:noFill/>
              <a:ln w="57150"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𝑐𝑜𝑛𝑡𝑒𝑛𝑡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p>
                                  </m:s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lang="zh-CN" altLang="en-US" dirty="0"/>
                                <m:t> 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0                      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p>
                              </m:sSub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3113" y="3577952"/>
                <a:ext cx="4692321" cy="97661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 w="571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4" name="图片 6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395" y="762324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31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9 -1.11111E-6 L 0.00559 0.00023 C 0.0052 0.04329 0.00494 0.08681 0.00403 0.13056 C 0.0039 0.13658 0.00325 0.14236 0.0026 0.14838 C 0.00195 0.15162 0.00039 0.15648 -0.00066 0.15972 C -0.00118 0.16412 -0.00196 0.16852 -0.00222 0.17269 C -0.00313 0.18148 -0.00261 0.19028 -0.00391 0.19908 C -0.00482 0.20509 -0.00704 0.21088 -0.00847 0.2169 C -0.00808 0.23982 -0.00847 0.2625 -0.00704 0.28542 C -0.00678 0.28843 -0.00417 0.29074 -0.00391 0.29375 C 0.0013 0.34398 -0.00651 0.31783 -0.00066 0.33611 C -0.00026 0.42685 -0.00118 0.51783 0.00078 0.6088 C 0.00078 0.61088 0.00364 0.61204 0.00559 0.61227 L 0.047 0.61042 C 0.05117 0.60995 0.0552 0.6088 0.05963 0.6088 C 0.09765 0.60787 0.17395 0.60718 0.17395 0.60741 L 0.17395 0.60718 " pathEditMode="relative" rAng="0" ptsTypes="AAAAAAAAAAAAAAAAA">
                                      <p:cBhvr>
                                        <p:cTn id="1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3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0" presetClass="path" presetSubtype="0" repeatCount="1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3.33333E-6 C 0.00039 0.04051 0.00026 0.08102 0.00091 0.12153 C 0.00117 0.13518 0.0026 0.14861 0.00286 0.16203 C 0.00378 0.2037 0.00391 0.24537 0.00482 0.28703 C 0.00495 0.29676 0.00573 0.30185 0.00664 0.31065 C 0.00703 0.3169 0.0069 0.32315 0.00755 0.32916 C 0.0082 0.33449 0.01003 0.33912 0.01042 0.34444 C 0.01133 0.35509 0.01107 0.36574 0.01146 0.37639 C 0.01055 0.42592 0.04635 0.58241 0.00091 0.59583 C -0.00247 0.59699 -0.00599 0.59699 -0.00951 0.59768 L -0.05313 0.59583 C -0.05469 0.59583 -0.05625 0.59421 -0.05781 0.59421 C -0.06354 0.59467 -0.06927 0.59653 -0.07487 0.59768 L -0.01133 0.5993 C 0.01185 0.60046 -0.04518 0.60625 0.00573 0.5993 C 0.0013 0.3662 0.00469 0.5743 0.00286 0.13842 C 0.00273 0.1081 0.00247 0.07754 0.00195 0.04722 C 0.00182 0.04444 0.0013 0.04166 0.00091 0.03889 C 0.00013 0.03194 -0.00104 0.02546 -0.00182 0.01852 C -0.00339 0.00671 -0.00287 0.00532 -0.00287 -0.00834 L 0.0095 3.33333E-6 L 0.0095 3.33333E-6 L 0.00859 0.00162 L 0.00482 3.33333E-6 " pathEditMode="relative" ptsTypes="AAAAAAAAAAAAAAAAAAAAAAAAA">
                                      <p:cBhvr>
                                        <p:cTn id="11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35" grpId="0" animBg="1"/>
      <p:bldP spid="36" grpId="0" animBg="1"/>
      <p:bldP spid="38" grpId="0" animBg="1"/>
      <p:bldP spid="40" grpId="0" animBg="1"/>
      <p:bldP spid="44" grpId="0"/>
      <p:bldP spid="53" grpId="0"/>
      <p:bldP spid="54" grpId="0" animBg="1"/>
      <p:bldP spid="54" grpId="1" animBg="1"/>
      <p:bldP spid="54" grpId="2" animBg="1"/>
      <p:bldP spid="59" grpId="0"/>
      <p:bldP spid="61" grpId="0"/>
      <p:bldP spid="60" grpId="0" animBg="1"/>
      <p:bldP spid="69" grpId="0" animBg="1"/>
      <p:bldP spid="69" grpId="1" animBg="1"/>
      <p:bldP spid="69" grpId="2" animBg="1"/>
      <p:bldP spid="7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0" y="1021404"/>
            <a:ext cx="12192000" cy="9728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8" name="Picture 4" descr="Main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2594" y="-54005"/>
            <a:ext cx="2857500" cy="857251"/>
          </a:xfrm>
          <a:prstGeom prst="rect">
            <a:avLst/>
          </a:prstGeom>
          <a:noFill/>
          <a:effectLst>
            <a:softEdge rad="381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35665" y="1342664"/>
            <a:ext cx="1134319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Idea of Style Reconstruction</a:t>
            </a:r>
          </a:p>
          <a:p>
            <a:endParaRPr lang="en-US" altLang="zh-CN" sz="36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Researchers </a:t>
            </a:r>
            <a:r>
              <a:rPr lang="en-US" altLang="zh-CN" sz="3200" b="1" dirty="0"/>
              <a:t>in </a:t>
            </a:r>
            <a:r>
              <a:rPr lang="en-US" altLang="zh-CN" sz="3200" b="1" dirty="0" smtClean="0"/>
              <a:t>University of Tubingen found out that feature spaces of this network could be used to generate natural texture.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Given an image, we can use that to generate a image that has the same texture.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2596" y="389105"/>
            <a:ext cx="113431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/>
              <a:t>Neural Algorithm of Artistic Style </a:t>
            </a:r>
            <a:endParaRPr lang="en-US" altLang="zh-CN" sz="2400" b="1" dirty="0" smtClean="0"/>
          </a:p>
        </p:txBody>
      </p:sp>
    </p:spTree>
    <p:extLst>
      <p:ext uri="{BB962C8B-B14F-4D97-AF65-F5344CB8AC3E}">
        <p14:creationId xmlns:p14="http://schemas.microsoft.com/office/powerpoint/2010/main" val="710783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2516</TotalTime>
  <Words>765</Words>
  <Application>Microsoft Office PowerPoint</Application>
  <PresentationFormat>宽屏</PresentationFormat>
  <Paragraphs>217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Adobe Gothic Std B</vt:lpstr>
      <vt:lpstr>Kozuka Gothic Pro B</vt:lpstr>
      <vt:lpstr>宋体</vt:lpstr>
      <vt:lpstr>Arial</vt:lpstr>
      <vt:lpstr>Calibri</vt:lpstr>
      <vt:lpstr>Calibri Light</vt:lpstr>
      <vt:lpstr>Cambria Math</vt:lpstr>
      <vt:lpstr>Office 主题</vt:lpstr>
      <vt:lpstr>Deep Neural Network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 Learning Art Style</dc:title>
  <dc:creator>handsomejerry</dc:creator>
  <cp:lastModifiedBy>handsomejerry</cp:lastModifiedBy>
  <cp:revision>58</cp:revision>
  <dcterms:created xsi:type="dcterms:W3CDTF">2016-02-12T01:00:08Z</dcterms:created>
  <dcterms:modified xsi:type="dcterms:W3CDTF">2016-02-15T17:46:51Z</dcterms:modified>
</cp:coreProperties>
</file>